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60" r:id="rId11"/>
    <p:sldId id="268" r:id="rId12"/>
    <p:sldId id="271" r:id="rId13"/>
    <p:sldId id="272" r:id="rId14"/>
    <p:sldId id="273" r:id="rId15"/>
    <p:sldId id="274" r:id="rId16"/>
    <p:sldId id="275" r:id="rId17"/>
    <p:sldId id="269" r:id="rId18"/>
    <p:sldId id="270" r:id="rId19"/>
    <p:sldId id="26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6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B5DBB-6A10-461A-AE79-01BBD05AA8EB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ADA4B-0485-4928-963D-9577B0F490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75419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ADA4B-0485-4928-963D-9577B0F49071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9514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370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800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531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187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068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547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9130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181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145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894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273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326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2094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3356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99888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34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811DC-9016-4AE4-A71F-9CDB52FF2240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921B84F-A689-4CF5-9047-E7673578700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894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6F1ED-0D2B-C51E-DB1A-28BE76CD5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024" y="823381"/>
            <a:ext cx="7727952" cy="141499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PERATURAN </a:t>
            </a:r>
            <a:r>
              <a:rPr lang="en-US" sz="40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LKPP</a:t>
            </a:r>
            <a:r>
              <a:rPr lang="en-US" sz="4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NOMOR 3 TAHUN 2021</a:t>
            </a:r>
            <a:endParaRPr lang="en-ID" sz="40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1C10FA-F0C0-5476-5024-1AC7346D4DD5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DE03E4-8D80-3017-C638-D26A24880559}"/>
              </a:ext>
            </a:extLst>
          </p:cNvPr>
          <p:cNvSpPr/>
          <p:nvPr/>
        </p:nvSpPr>
        <p:spPr>
          <a:xfrm>
            <a:off x="2068294" y="2967335"/>
            <a:ext cx="80554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2A69F6"/>
                </a:solidFill>
                <a:effectLst>
                  <a:reflection blurRad="6350" stA="53000" endA="300" endPos="35500" dir="5400000" sy="-90000" algn="bl" rotWithShape="0"/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PEDOMAN SWAKELOLA</a:t>
            </a:r>
          </a:p>
          <a:p>
            <a:pPr algn="ctr"/>
            <a:endParaRPr lang="en-ID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492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661C7-D4AE-3014-AAC7-9002AEAA5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057275"/>
            <a:ext cx="9115425" cy="3777622"/>
          </a:xfrm>
        </p:spPr>
        <p:txBody>
          <a:bodyPr>
            <a:normAutofit/>
          </a:bodyPr>
          <a:lstStyle/>
          <a:p>
            <a:r>
              <a:rPr lang="en-ID" sz="3200" dirty="0" err="1"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eraturan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Lembaga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Kebijakan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Pengadaan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/Jasa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Pemerintah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Pedoman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merupakan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ketentuan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dari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Pasal 16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Presiden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Nomor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12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Tahun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2021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Perubahan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Atas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Presiden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Nomor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16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Tahun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2018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Pengadaan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/Jasa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Pemerintah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ID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855090-45C7-FB8C-3EA5-9D619C9FBD00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70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DE0B1-E7E0-D0B1-2011-52092C639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8237" y="723900"/>
            <a:ext cx="8915400" cy="5410200"/>
          </a:xfrm>
        </p:spPr>
        <p:txBody>
          <a:bodyPr>
            <a:normAutofit/>
          </a:bodyPr>
          <a:lstStyle/>
          <a:p>
            <a:r>
              <a:rPr lang="en-ID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Pengadaan</a:t>
            </a:r>
            <a:r>
              <a:rPr lang="en-ID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/Jasa </a:t>
            </a:r>
            <a:r>
              <a:rPr lang="en-ID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melalui</a:t>
            </a:r>
            <a:r>
              <a:rPr lang="en-ID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cara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memperoleh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jasa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dikerjakan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sendiri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Daerah, Kementerian/Lembaga/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lain,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Ormas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Kelompok</a:t>
            </a:r>
            <a:r>
              <a:rPr lang="en-ID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Masyarakat.</a:t>
            </a:r>
          </a:p>
          <a:p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manakala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jasa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dibutuhkan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tidak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dapat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disediakan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tidak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diminati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usaha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lebih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efektif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dan/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efisien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dilakukan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dapat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juga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digunakan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dalam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rangka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mengoptimalkan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pemanfaatan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sumber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daya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kemampuan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teknis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dimiliki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pemerintah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barang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jasa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bersifat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rahasia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mampu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bersangkutan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serta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dalam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rangka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peningkatan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serta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pemberdayaan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Ormas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Kelompok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Masyarakat.</a:t>
            </a:r>
            <a:endParaRPr lang="en-ID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EA1EE5-7662-9BE4-EE03-0DEA97A52F17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79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3748-4361-0675-89DC-80E8E5813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5198525" cy="690340"/>
          </a:xfrm>
        </p:spPr>
        <p:txBody>
          <a:bodyPr/>
          <a:lstStyle/>
          <a:p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TUJUAN SWAKELOLA :</a:t>
            </a:r>
            <a:endParaRPr lang="en-ID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53D4-E33A-C070-C0C3-F47278F6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8725"/>
            <a:ext cx="8915400" cy="4682497"/>
          </a:xfrm>
        </p:spPr>
        <p:txBody>
          <a:bodyPr/>
          <a:lstStyle/>
          <a:p>
            <a:pPr>
              <a:buFont typeface="+mj-lt"/>
              <a:buAutoNum type="alphaLcParenR"/>
            </a:pP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disediakan</a:t>
            </a:r>
            <a:r>
              <a:rPr lang="en-US" dirty="0"/>
              <a:t> oleh </a:t>
            </a:r>
            <a:r>
              <a:rPr lang="en-US" dirty="0" err="1"/>
              <a:t>pelaku</a:t>
            </a:r>
            <a:r>
              <a:rPr lang="en-US" dirty="0"/>
              <a:t>  </a:t>
            </a:r>
            <a:r>
              <a:rPr lang="en-US" dirty="0" err="1"/>
              <a:t>usaha</a:t>
            </a:r>
            <a:r>
              <a:rPr lang="en-US" dirty="0"/>
              <a:t>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diminati</a:t>
            </a:r>
            <a:r>
              <a:rPr lang="en-US" dirty="0"/>
              <a:t> oleh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	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Lokasi yang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dijangkau</a:t>
            </a:r>
            <a:r>
              <a:rPr lang="en-US" dirty="0"/>
              <a:t>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mengoptimalkan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Kementerian/Lembaga/</a:t>
            </a:r>
            <a:r>
              <a:rPr lang="en-US" dirty="0" err="1"/>
              <a:t>Perangkat</a:t>
            </a:r>
            <a:r>
              <a:rPr lang="en-US" dirty="0"/>
              <a:t> Daerah.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Daya </a:t>
            </a:r>
            <a:r>
              <a:rPr lang="en-US" dirty="0" err="1"/>
              <a:t>Manusia</a:t>
            </a:r>
            <a:r>
              <a:rPr lang="en-US" dirty="0"/>
              <a:t> di Kementerian/ Lembaga/</a:t>
            </a:r>
            <a:r>
              <a:rPr lang="en-US" dirty="0" err="1"/>
              <a:t>Perangkat</a:t>
            </a:r>
            <a:r>
              <a:rPr lang="en-US" dirty="0"/>
              <a:t> Daerah.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Ormas</a:t>
            </a:r>
            <a:r>
              <a:rPr lang="en-US" dirty="0"/>
              <a:t>/</a:t>
            </a:r>
            <a:r>
              <a:rPr lang="en-US" dirty="0" err="1"/>
              <a:t>Kelompok</a:t>
            </a:r>
            <a:r>
              <a:rPr lang="en-US" dirty="0"/>
              <a:t> Masyarakat.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efektifitas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Swakelola</a:t>
            </a:r>
            <a:r>
              <a:rPr lang="en-US" dirty="0"/>
              <a:t>; dan/</a:t>
            </a:r>
            <a:r>
              <a:rPr lang="en-US" dirty="0" err="1"/>
              <a:t>atau</a:t>
            </a:r>
            <a:endParaRPr lang="en-US" dirty="0"/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rahasia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disediakan</a:t>
            </a:r>
            <a:r>
              <a:rPr lang="en-US" dirty="0"/>
              <a:t> oleh Kementerian/Lembaga/</a:t>
            </a:r>
            <a:r>
              <a:rPr lang="en-US" dirty="0" err="1"/>
              <a:t>Perangkat</a:t>
            </a:r>
            <a:r>
              <a:rPr lang="en-US" dirty="0"/>
              <a:t> Daerah.</a:t>
            </a:r>
          </a:p>
          <a:p>
            <a:pPr>
              <a:buFont typeface="+mj-lt"/>
              <a:buAutoNum type="alphaLcParenR"/>
              <a:tabLst>
                <a:tab pos="361950" algn="l"/>
              </a:tabLst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3529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3F3D-6150-B9E6-F78E-8F9FA966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341775" cy="92846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KRITERIA BARANG/JASA YANG DISEDIAKAN MELALUI SWAKELOLA</a:t>
            </a:r>
            <a:endParaRPr lang="en-ID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0F7C0-C111-9E0F-5368-B62690A8B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2574"/>
            <a:ext cx="8915400" cy="481965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en-US" sz="6800" b="1" dirty="0" err="1"/>
              <a:t>Contoh</a:t>
            </a:r>
            <a:r>
              <a:rPr lang="en-US" sz="6800" b="1" dirty="0"/>
              <a:t> </a:t>
            </a:r>
            <a:r>
              <a:rPr lang="en-US" sz="6800" b="1" dirty="0" err="1"/>
              <a:t>barang</a:t>
            </a:r>
            <a:r>
              <a:rPr lang="en-US" sz="6800" b="1" dirty="0"/>
              <a:t>/</a:t>
            </a:r>
            <a:r>
              <a:rPr lang="en-US" sz="6800" b="1" dirty="0" err="1"/>
              <a:t>jasa</a:t>
            </a:r>
            <a:r>
              <a:rPr lang="en-US" sz="6800" b="1" dirty="0"/>
              <a:t> yang </a:t>
            </a:r>
            <a:r>
              <a:rPr lang="en-US" sz="6800" b="1" dirty="0" err="1"/>
              <a:t>dapat</a:t>
            </a:r>
            <a:r>
              <a:rPr lang="en-US" sz="6800" b="1" dirty="0"/>
              <a:t> </a:t>
            </a:r>
            <a:r>
              <a:rPr lang="en-US" sz="6800" b="1" dirty="0" err="1"/>
              <a:t>diadakan</a:t>
            </a:r>
            <a:r>
              <a:rPr lang="en-US" sz="6800" b="1" dirty="0"/>
              <a:t> </a:t>
            </a:r>
            <a:r>
              <a:rPr lang="en-US" sz="6800" b="1" dirty="0" err="1"/>
              <a:t>melalui</a:t>
            </a:r>
            <a:r>
              <a:rPr lang="en-US" sz="6800" b="1" dirty="0"/>
              <a:t> </a:t>
            </a:r>
            <a:r>
              <a:rPr lang="en-US" sz="6800" b="1" dirty="0" err="1"/>
              <a:t>Swakelola</a:t>
            </a:r>
            <a:r>
              <a:rPr lang="en-US" sz="6800" b="1" dirty="0"/>
              <a:t> </a:t>
            </a:r>
            <a:r>
              <a:rPr lang="en-US" sz="6800" b="1" dirty="0" err="1"/>
              <a:t>tidak</a:t>
            </a:r>
            <a:r>
              <a:rPr lang="en-US" sz="6800" b="1" dirty="0"/>
              <a:t> </a:t>
            </a:r>
            <a:r>
              <a:rPr lang="en-US" sz="6800" b="1" dirty="0" err="1"/>
              <a:t>terbatas</a:t>
            </a:r>
            <a:r>
              <a:rPr lang="en-US" sz="6800" b="1" dirty="0"/>
              <a:t> </a:t>
            </a:r>
            <a:r>
              <a:rPr lang="en-US" sz="6800" b="1" dirty="0" err="1"/>
              <a:t>melalui</a:t>
            </a:r>
            <a:r>
              <a:rPr lang="en-US" sz="6800" b="1" dirty="0"/>
              <a:t> :</a:t>
            </a:r>
            <a:endParaRPr lang="en-US" sz="6800" b="1" dirty="0">
              <a:latin typeface="+mj-lt"/>
            </a:endParaRP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Barang/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dilihat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dari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segi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nilai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lokasi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sifatnya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tidak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diminati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Usaha,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pemeliharaan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rutin (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skala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kecil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sederhana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),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penanaman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gebalan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rumput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pemeliharaan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rambu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suar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Pengadaan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Barang/Jasa di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lokasi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terpencil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pulau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terluar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renovasi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rumah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tidak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layak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huni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Jasa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penyelenggaraan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penelitian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pengembangan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pendidikan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pelatihan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kursus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penataran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seminar,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lokakarya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penyuluhan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Jasa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penyelenggaraan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sayembara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kontes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Jasa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pemilihan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Penyedia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Barang/Jasa (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agen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pengadaan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)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dari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unsur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UKPBJ Kementerian/Lembaga/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Pemerintah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Daerah.</a:t>
            </a: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Barang/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dihasilkan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usaha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ekonomi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kreatif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budaya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dalam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negeri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pengadaan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festival, parade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seni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budaya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pagelaran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seni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siswa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siswi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sekolah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film,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penyelenggaraan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pertandingan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olahraga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antar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sekolah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kampus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>
              <a:buFont typeface="+mj-lt"/>
              <a:buAutoNum type="alphaLcParenR"/>
            </a:pP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Jasa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sensus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survei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pemrosesan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pengolahan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data,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perumusan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kebijakan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publik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pengujian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laboratorium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pengembangan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sistem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aplikasi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tata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kelola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standar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mutu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6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tertentu</a:t>
            </a:r>
            <a:r>
              <a:rPr lang="en-ID" sz="6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en-ID" sz="40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 marL="0" indent="0">
              <a:buNone/>
            </a:pPr>
            <a:endParaRPr lang="en-ID" sz="40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 algn="l">
              <a:buNone/>
            </a:pPr>
            <a:endParaRPr lang="en-ID" sz="18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>
              <a:buFont typeface="+mj-lt"/>
              <a:buAutoNum type="alphaLcParenR"/>
            </a:pPr>
            <a:endParaRPr lang="en-ID" sz="18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>
              <a:buFont typeface="+mj-lt"/>
              <a:buAutoNum type="alphaLcParenR"/>
            </a:pPr>
            <a:endParaRPr lang="en-ID" sz="18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algn="l"/>
            <a:endParaRPr lang="en-ID" sz="18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>
              <a:buFont typeface="+mj-lt"/>
              <a:buAutoNum type="alphaLcParenR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98714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E014E-191D-6D30-6E3A-A6E0AFD0A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752475"/>
            <a:ext cx="9174163" cy="513397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  <a:tabLst>
                <a:tab pos="361950" algn="l"/>
              </a:tabLst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g) 	Barang/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masih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dalam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pengembangan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sehingga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belum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disediakan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diminati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Usaha.</a:t>
            </a:r>
          </a:p>
          <a:p>
            <a:pPr marL="0" indent="0" algn="just">
              <a:buNone/>
              <a:tabLst>
                <a:tab pos="361950" algn="l"/>
              </a:tabLst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h)	Barang/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dihasilkan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Ormas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Kelompok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Masyarakat,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Jasa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pendampingan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pemberdayaan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ekonomi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keluarga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sejahtera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pelestarian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lingkungan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hidup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produk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kerajinan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produk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Kelompok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Masyarakat,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produk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Kelompok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Masyarakat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penyandang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disabilitas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tanaman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bibit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milik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produk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warga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binaan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lembaga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permasyarakatan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</a:p>
          <a:p>
            <a:pPr marL="0" indent="0" algn="just">
              <a:buNone/>
              <a:tabLst>
                <a:tab pos="361950" algn="l"/>
              </a:tabLst>
            </a:pP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)	Barang/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pengadaannya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memerlukan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partisipasi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Dalam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pengadaan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memerlukan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partisipasi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tersebut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berupa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Pembangunan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maupun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non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l">
              <a:buNone/>
              <a:tabLst>
                <a:tab pos="361950" algn="l"/>
                <a:tab pos="714375" algn="l"/>
              </a:tabLst>
            </a:pPr>
            <a:r>
              <a:rPr lang="en-ID" sz="1800" dirty="0">
                <a:solidFill>
                  <a:srgbClr val="000000"/>
                </a:solidFill>
                <a:latin typeface="Bookman Old Style" panose="02050604050505020204" pitchFamily="18" charset="0"/>
              </a:rPr>
              <a:t>	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1). 	Pembangunan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berupa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Konstruksi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sederhana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berbentuk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rehabilitasi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renovasi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konstruksi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sederhana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Konstruksi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bangunan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baru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tidak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sederhana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dibangun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					Kementerian/Lembaga/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Perangkat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Daerah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penanggung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jawab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anggaran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selanjutnya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diserahkan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kepada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Kelompok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Masyarakat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penerima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peraturan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perundang-undangan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</a:p>
          <a:p>
            <a:pPr marL="0" indent="0">
              <a:buNone/>
              <a:tabLst>
                <a:tab pos="361950" algn="l"/>
                <a:tab pos="714375" algn="l"/>
              </a:tabLst>
            </a:pPr>
            <a:r>
              <a:rPr lang="en-ID" sz="1800" dirty="0">
                <a:solidFill>
                  <a:srgbClr val="000000"/>
                </a:solidFill>
                <a:latin typeface="Bookman Old Style" panose="02050604050505020204" pitchFamily="18" charset="0"/>
              </a:rPr>
              <a:t>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: Pembangunan/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pemeliharaan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jalan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/kampung,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pembangunan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 				    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pemeliharaan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saluran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irigrasi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mikro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kecil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pengelolaan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sampah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di 				    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pemukiman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pembangunan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sumur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resapan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gapura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			    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pembangunan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peremajaan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kebun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rakyat.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5037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BBE60-228B-6A65-85D4-FB8431226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987" y="1104900"/>
            <a:ext cx="8915400" cy="2476500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  <a:tabLst>
                <a:tab pos="361950" algn="l"/>
                <a:tab pos="714375" algn="l"/>
              </a:tabLst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	2).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Peningkatan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pembangunan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non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bertujuan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meningkatkan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kualitas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hidup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  <a:tabLst>
                <a:tab pos="361950" algn="l"/>
                <a:tab pos="714375" algn="l"/>
              </a:tabLst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Pelayanan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peningkatan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gizi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keluarga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di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posyandu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pelayanan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	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kesehatan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lingkungan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peningkatan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kualitas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sanitasi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sederhana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l">
              <a:buNone/>
              <a:tabLst>
                <a:tab pos="361950" algn="l"/>
              </a:tabLst>
            </a:pPr>
            <a:r>
              <a:rPr lang="en-ID" dirty="0"/>
              <a:t>j)	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Barang/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bersifat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rahasia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mampu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dilaksanakan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	Kementerian/Lembaga/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Perangkat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Daerah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bersangkutan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soal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ujian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sistem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keamanan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informasi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 marL="0" indent="0">
              <a:buNone/>
              <a:tabLst>
                <a:tab pos="361950" algn="l"/>
                <a:tab pos="714375" algn="l"/>
              </a:tabLst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9470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D0956-23A7-32E5-3814-AA5462F45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987" y="1054414"/>
            <a:ext cx="8915400" cy="5051111"/>
          </a:xfrm>
        </p:spPr>
        <p:txBody>
          <a:bodyPr>
            <a:normAutofit fontScale="55000" lnSpcReduction="20000"/>
          </a:bodyPr>
          <a:lstStyle/>
          <a:p>
            <a:pPr marL="361950" indent="-361950"/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Ruang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lingkup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Lembaga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Kebijakan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Pengadaan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Barang/Jasa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Pemerintah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Pedoman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meliputi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</a:t>
            </a: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1.	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Perencanaan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809625" lvl="1" indent="0">
              <a:buNone/>
            </a:pP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Penyusunan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spesifikasi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teknis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/KAK dan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perkiraan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biaya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rencana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anggaran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biaya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(RAB).</a:t>
            </a:r>
            <a:endParaRPr lang="en-ID" sz="2900" b="1" dirty="0">
              <a:solidFill>
                <a:srgbClr val="2A69F6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2.	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Persiapan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PPK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mengkoordinasikan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persiapan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setelah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penetapan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DIPA/DPA 	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memperhatikan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penetapan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sasaran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PA/KPA. </a:t>
            </a:r>
            <a:endParaRPr lang="en-ID" sz="2900" b="1" dirty="0">
              <a:solidFill>
                <a:srgbClr val="2A69F6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3.	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Pelaksanaan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Tim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melaksanakan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sesuai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jadwal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tahapan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/sub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/output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sesuai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hasil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persiapan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  <a:endParaRPr lang="en-ID" sz="2900" b="1" dirty="0">
              <a:solidFill>
                <a:srgbClr val="2A69F6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4.	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Pengawasan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Tim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Pengawas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melaksanakan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tugas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pengawasan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administrasi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teknis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 	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keuangan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sejak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persiapan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penyerahan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hasil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361950" lvl="1" indent="0">
              <a:buNone/>
              <a:tabLst>
                <a:tab pos="809625" algn="l"/>
              </a:tabLst>
            </a:pPr>
            <a:r>
              <a:rPr lang="en-ID" sz="2900" b="1" dirty="0">
                <a:solidFill>
                  <a:srgbClr val="2A69F6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5.	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Serah 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terima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hasil</a:t>
            </a:r>
            <a:r>
              <a:rPr lang="en-ID" sz="29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9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pekerjaan</a:t>
            </a:r>
            <a:r>
              <a:rPr lang="en-ID" sz="2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0" indent="0" algn="l">
              <a:buNone/>
              <a:tabLst>
                <a:tab pos="809625" algn="l"/>
              </a:tabLst>
            </a:pP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	Tim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menyerahkan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hasil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laporan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	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kepada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PPK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melalui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Berita Acara Serah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Terima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Hasil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2900" dirty="0">
                <a:solidFill>
                  <a:srgbClr val="000000"/>
                </a:solidFill>
                <a:latin typeface="Bookman Old Style" panose="02050604050505020204" pitchFamily="18" charset="0"/>
              </a:rPr>
              <a:t>, 	</a:t>
            </a:r>
            <a:r>
              <a:rPr lang="en-ID" sz="29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selanjutnya</a:t>
            </a:r>
            <a:r>
              <a:rPr lang="en-ID" sz="29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PPK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menyerahkan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hasil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pekerjaan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29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kepada</a:t>
            </a:r>
            <a:r>
              <a:rPr lang="en-ID" sz="29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PA/KPA.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endParaRPr lang="en-ID" sz="3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5BAA3A-3101-A0BD-B31C-FDFD65D1EE82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C9665A-C108-6F41-92D3-587FFB26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87" y="478374"/>
            <a:ext cx="5141374" cy="6712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TAHAPAN SWAKELOLA :</a:t>
            </a:r>
            <a:endParaRPr lang="en-ID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26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12050-FCA4-F7BB-5B84-8BC5B195C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348" y="1485899"/>
            <a:ext cx="9278938" cy="45772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Penyelenggaraan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terdiri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atas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</a:t>
            </a:r>
            <a:r>
              <a:rPr lang="en-ID" sz="2600" b="1" dirty="0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solidFill>
                  <a:srgbClr val="2A69F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persiapan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600" b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</a:t>
            </a:r>
            <a:r>
              <a:rPr lang="en-ID" sz="2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sz="26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</a:t>
            </a:r>
            <a:r>
              <a:rPr lang="en-ID" sz="2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pengawas</a:t>
            </a:r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persiapan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memiliki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tugas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menyusun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rencana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kegiatan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jadwal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rencana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biaya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memiliki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tugas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melaksanakan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mencatat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mengevaluasi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melaporkan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secara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berkala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kemajuan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kegiatan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penyerapan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anggaran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dan</a:t>
            </a:r>
          </a:p>
          <a:p>
            <a:r>
              <a:rPr lang="en-ID" sz="2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 </a:t>
            </a:r>
            <a:r>
              <a:rPr lang="en-ID" sz="2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Pengawas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memiliki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tugas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mengawasi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persiapan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fisik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maupun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administrasi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penyerahan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hasil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pekerjaan</a:t>
            </a:r>
            <a:r>
              <a:rPr lang="en-ID" sz="2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ID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621475-47B8-8BDF-1889-299E6A71DCF9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AE4871-8B0C-7640-0C98-20FBB51B3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348" y="624110"/>
            <a:ext cx="8911687" cy="58556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PENYELENGGARAAN SWAKELOLA</a:t>
            </a:r>
            <a:endParaRPr lang="en-ID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15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A85B-FF58-E888-E35C-0B7051FD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25" y="624110"/>
            <a:ext cx="8911687" cy="709390"/>
          </a:xfrm>
        </p:spPr>
        <p:txBody>
          <a:bodyPr/>
          <a:lstStyle/>
          <a:p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TIPE SWAKELOLA</a:t>
            </a:r>
            <a:endParaRPr lang="en-ID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6C07-F342-E74F-F32F-2A6CB2AE1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025" y="1333500"/>
            <a:ext cx="8911687" cy="45434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Penyelenggaraan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dilakukan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berdasarkan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beberapa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tipe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yaitu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</a:p>
          <a:p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tipe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direncanakan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diawasi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penanggung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jawab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anggaran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tipe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direncanakan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diawasi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penanggung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jawab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anggaran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lain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tipe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III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direncanakan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diawasi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penanggung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jawab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anggaran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Organisasi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Kemasyarakatan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Ormas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tipe</a:t>
            </a:r>
            <a:r>
              <a:rPr lang="en-ID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IV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direncanakan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Kementerian/Lembaga/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Perangkat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Daerah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penanggung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jawab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anggaran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dan/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berdasarkan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usulan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Kelompok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Masyarakat (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Pokmas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 dan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dilaksanakan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serta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diawasi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oleh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Pokmas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pelaksana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swakelola</a:t>
            </a:r>
            <a:r>
              <a:rPr lang="en-ID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D41FCE-5118-BF61-F0C1-A2B3F3AD5EC0}"/>
              </a:ext>
            </a:extLst>
          </p:cNvPr>
          <p:cNvSpPr txBox="1">
            <a:spLocks/>
          </p:cNvSpPr>
          <p:nvPr/>
        </p:nvSpPr>
        <p:spPr>
          <a:xfrm>
            <a:off x="10696574" y="6448425"/>
            <a:ext cx="1495425" cy="2746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200" b="1" dirty="0">
                <a:latin typeface="Aptos" panose="020B0004020202020204" pitchFamily="34" charset="0"/>
              </a:rPr>
              <a:t>BPBJ KAB. KOTIM</a:t>
            </a:r>
            <a:endParaRPr lang="en-ID" sz="12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725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03C3-A45F-30CB-A3B4-EA0538FF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7410"/>
            <a:ext cx="8911687" cy="617943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Penyelenggaraan</a:t>
            </a:r>
            <a:r>
              <a:rPr lang="en-U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28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Swakelola</a:t>
            </a:r>
            <a:r>
              <a:rPr lang="en-U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28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ditetapkan</a:t>
            </a:r>
            <a:r>
              <a:rPr lang="en-U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oleh :</a:t>
            </a:r>
            <a:endParaRPr lang="en-ID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3ECF8-1C20-3B53-4E4B-7789B0CAE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975353"/>
            <a:ext cx="8915400" cy="5292097"/>
          </a:xfrm>
        </p:spPr>
        <p:txBody>
          <a:bodyPr/>
          <a:lstStyle/>
          <a:p>
            <a:r>
              <a:rPr lang="en-US" b="1" dirty="0" err="1">
                <a:latin typeface="Bookman Old Style" panose="02050604050505020204" pitchFamily="18" charset="0"/>
              </a:rPr>
              <a:t>Swakelola</a:t>
            </a:r>
            <a:r>
              <a:rPr lang="en-US" b="1" dirty="0"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latin typeface="Bookman Old Style" panose="02050604050505020204" pitchFamily="18" charset="0"/>
              </a:rPr>
              <a:t>Tipe</a:t>
            </a:r>
            <a:r>
              <a:rPr lang="en-US" b="1" dirty="0">
                <a:latin typeface="Bookman Old Style" panose="02050604050505020204" pitchFamily="18" charset="0"/>
              </a:rPr>
              <a:t> I :</a:t>
            </a:r>
          </a:p>
          <a:p>
            <a:pPr marL="361950" indent="-361950">
              <a:buNone/>
            </a:pPr>
            <a:r>
              <a:rPr lang="en-US" dirty="0">
                <a:latin typeface="Bookman Old Style" panose="02050604050505020204" pitchFamily="18" charset="0"/>
              </a:rPr>
              <a:t>	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Penyelenggara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PA/KPA </a:t>
            </a:r>
            <a:endParaRPr lang="en-US" dirty="0">
              <a:latin typeface="Bookman Old Style" panose="02050604050505020204" pitchFamily="18" charset="0"/>
            </a:endParaRPr>
          </a:p>
          <a:p>
            <a:r>
              <a:rPr lang="en-US" b="1" dirty="0" err="1">
                <a:latin typeface="Bookman Old Style" panose="02050604050505020204" pitchFamily="18" charset="0"/>
              </a:rPr>
              <a:t>Swakelola</a:t>
            </a:r>
            <a:r>
              <a:rPr lang="en-US" b="1" dirty="0"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latin typeface="Bookman Old Style" panose="02050604050505020204" pitchFamily="18" charset="0"/>
              </a:rPr>
              <a:t>Tipe</a:t>
            </a:r>
            <a:r>
              <a:rPr lang="en-US" b="1" dirty="0">
                <a:latin typeface="Bookman Old Style" panose="02050604050505020204" pitchFamily="18" charset="0"/>
              </a:rPr>
              <a:t> II :</a:t>
            </a:r>
          </a:p>
          <a:p>
            <a:pPr marL="361950" indent="-361950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	</a:t>
            </a:r>
            <a:r>
              <a:rPr lang="sv-SE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Tim Persiapan dan Tim Pengawas ditetapkan oleh PA/KPA, dan Tim Pelaksana ditetapkan oleh Kementerian/ Lembaga/Perangkat Daerah pelaksana Swakelola. </a:t>
            </a:r>
          </a:p>
          <a:p>
            <a:pPr marL="361950" indent="-361950">
              <a:buNone/>
            </a:pP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	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pada Kementerian/Lembaga/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Perangkat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Daerah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Pejabat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kewenangan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dimiliki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 err="1">
                <a:latin typeface="Bookman Old Style" panose="02050604050505020204" pitchFamily="18" charset="0"/>
              </a:rPr>
              <a:t>Swakelola</a:t>
            </a:r>
            <a:r>
              <a:rPr lang="en-US" b="1" dirty="0"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latin typeface="Bookman Old Style" panose="02050604050505020204" pitchFamily="18" charset="0"/>
              </a:rPr>
              <a:t>Tipe</a:t>
            </a:r>
            <a:r>
              <a:rPr lang="en-US" b="1" dirty="0">
                <a:latin typeface="Bookman Old Style" panose="02050604050505020204" pitchFamily="18" charset="0"/>
              </a:rPr>
              <a:t> III :</a:t>
            </a:r>
          </a:p>
          <a:p>
            <a:pPr marL="361950" indent="-361950">
              <a:buNone/>
            </a:pPr>
            <a:r>
              <a:rPr lang="en-US" b="1" dirty="0">
                <a:latin typeface="Bookman Old Style" panose="02050604050505020204" pitchFamily="18" charset="0"/>
              </a:rPr>
              <a:t>	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Persiapan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Pengawas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PA/KPA, dan 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pimpinan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calon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 err="1">
                <a:latin typeface="Bookman Old Style" panose="02050604050505020204" pitchFamily="18" charset="0"/>
              </a:rPr>
              <a:t>Swakelola</a:t>
            </a:r>
            <a:r>
              <a:rPr lang="en-US" b="1" dirty="0"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latin typeface="Bookman Old Style" panose="02050604050505020204" pitchFamily="18" charset="0"/>
              </a:rPr>
              <a:t>Tipe</a:t>
            </a:r>
            <a:r>
              <a:rPr lang="en-US" b="1" dirty="0">
                <a:latin typeface="Bookman Old Style" panose="02050604050505020204" pitchFamily="18" charset="0"/>
              </a:rPr>
              <a:t> IV :</a:t>
            </a:r>
          </a:p>
          <a:p>
            <a:pPr marL="361950" indent="-361950">
              <a:buNone/>
            </a:pPr>
            <a:r>
              <a:rPr lang="en-ID" b="1" dirty="0">
                <a:latin typeface="Bookman Old Style" panose="02050604050505020204" pitchFamily="18" charset="0"/>
              </a:rPr>
              <a:t>	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Persiapan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 Tim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Pengawas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pimpinan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Kelompok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Masyarakat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pelaksana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Swakelola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  <a:endParaRPr lang="en-ID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91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7DB86-2C29-E230-7A62-791273D7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64198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PERSYARATAN PENYELENGGARA SWAKELOLA :</a:t>
            </a:r>
            <a:endParaRPr lang="en-ID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FE19C-AD25-C2C4-9FF6-372539972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6094"/>
            <a:ext cx="8915400" cy="4117068"/>
          </a:xfrm>
        </p:spPr>
        <p:txBody>
          <a:bodyPr>
            <a:normAutofit/>
          </a:bodyPr>
          <a:lstStyle/>
          <a:p>
            <a:r>
              <a:rPr lang="en-US" b="1" dirty="0"/>
              <a:t>SWAKELOLA TIPE I</a:t>
            </a:r>
          </a:p>
          <a:p>
            <a:pPr marL="0" indent="0"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yang </a:t>
            </a:r>
            <a:r>
              <a:rPr lang="en-US" b="1" dirty="0" err="1"/>
              <a:t>cukup</a:t>
            </a:r>
            <a:r>
              <a:rPr lang="en-US" b="1" dirty="0"/>
              <a:t> dan 	</a:t>
            </a:r>
            <a:r>
              <a:rPr lang="en-US" b="1" dirty="0" err="1"/>
              <a:t>kemampuan</a:t>
            </a:r>
            <a:r>
              <a:rPr lang="en-US" b="1" dirty="0"/>
              <a:t> </a:t>
            </a:r>
            <a:r>
              <a:rPr lang="en-US" b="1" dirty="0" err="1"/>
              <a:t>teknis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melaksanakan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.</a:t>
            </a:r>
          </a:p>
          <a:p>
            <a:pPr marL="0" indent="0"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 juga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dilaksanakan</a:t>
            </a:r>
            <a:r>
              <a:rPr lang="en-US" b="1" dirty="0"/>
              <a:t> oleh :</a:t>
            </a:r>
          </a:p>
          <a:p>
            <a:pPr marL="722313" indent="-722313">
              <a:buNone/>
              <a:tabLst>
                <a:tab pos="354013" algn="l"/>
              </a:tabLst>
            </a:pPr>
            <a:r>
              <a:rPr lang="en-US" b="1" dirty="0"/>
              <a:t>	1.	Badan </a:t>
            </a:r>
            <a:r>
              <a:rPr lang="en-US" b="1" dirty="0" err="1"/>
              <a:t>Layanan</a:t>
            </a:r>
            <a:r>
              <a:rPr lang="en-US" b="1" dirty="0"/>
              <a:t> Umum (BLU) yang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Kementerian/Lembaga/</a:t>
            </a:r>
            <a:r>
              <a:rPr lang="en-US" b="1" dirty="0" err="1"/>
              <a:t>penanggung</a:t>
            </a:r>
            <a:r>
              <a:rPr lang="en-US" b="1" dirty="0"/>
              <a:t> </a:t>
            </a:r>
            <a:r>
              <a:rPr lang="en-US" b="1" dirty="0" err="1"/>
              <a:t>jawab</a:t>
            </a:r>
            <a:r>
              <a:rPr lang="en-US" b="1" dirty="0"/>
              <a:t> </a:t>
            </a:r>
            <a:r>
              <a:rPr lang="en-US" b="1" dirty="0" err="1"/>
              <a:t>anggaran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Instansi</a:t>
            </a:r>
            <a:r>
              <a:rPr lang="en-US" b="1" dirty="0"/>
              <a:t> </a:t>
            </a:r>
            <a:r>
              <a:rPr lang="en-US" b="1" dirty="0" err="1"/>
              <a:t>induk</a:t>
            </a:r>
            <a:r>
              <a:rPr lang="en-US" b="1" dirty="0"/>
              <a:t>.</a:t>
            </a:r>
          </a:p>
          <a:p>
            <a:pPr marL="722313" indent="-368300">
              <a:buNone/>
            </a:pPr>
            <a:r>
              <a:rPr lang="en-US" b="1" dirty="0"/>
              <a:t>2.	Badan </a:t>
            </a:r>
            <a:r>
              <a:rPr lang="en-US" b="1" dirty="0" err="1"/>
              <a:t>Layanan</a:t>
            </a:r>
            <a:r>
              <a:rPr lang="en-US" b="1" dirty="0"/>
              <a:t> Umum Daerah (BLUD) yang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Perangkat</a:t>
            </a:r>
            <a:r>
              <a:rPr lang="en-US" b="1" dirty="0"/>
              <a:t> Daerah </a:t>
            </a:r>
            <a:r>
              <a:rPr lang="en-US" b="1" dirty="0" err="1"/>
              <a:t>penanggung</a:t>
            </a:r>
            <a:r>
              <a:rPr lang="en-US" b="1" dirty="0"/>
              <a:t> </a:t>
            </a:r>
            <a:r>
              <a:rPr lang="en-US" b="1" dirty="0" err="1"/>
              <a:t>jawab</a:t>
            </a:r>
            <a:r>
              <a:rPr lang="en-US" b="1" dirty="0"/>
              <a:t> </a:t>
            </a:r>
            <a:r>
              <a:rPr lang="en-US" b="1" dirty="0" err="1"/>
              <a:t>anggaran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Instansi</a:t>
            </a:r>
            <a:r>
              <a:rPr lang="en-US" b="1" dirty="0"/>
              <a:t> </a:t>
            </a:r>
            <a:r>
              <a:rPr lang="en-US" b="1" dirty="0" err="1"/>
              <a:t>induk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endParaRPr lang="en-US" b="1" dirty="0"/>
          </a:p>
          <a:p>
            <a:pPr marL="722313" indent="-368300">
              <a:buNone/>
            </a:pPr>
            <a:r>
              <a:rPr lang="en-US" b="1" dirty="0"/>
              <a:t>3.	</a:t>
            </a:r>
            <a:r>
              <a:rPr lang="en-US" b="1" dirty="0" err="1"/>
              <a:t>Perguruan</a:t>
            </a:r>
            <a:r>
              <a:rPr lang="en-US" b="1" dirty="0"/>
              <a:t> Tinggi Negeri yang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Kementerian/ Lembaga/</a:t>
            </a:r>
            <a:r>
              <a:rPr lang="en-US" b="1" dirty="0" err="1"/>
              <a:t>penanggung</a:t>
            </a:r>
            <a:r>
              <a:rPr lang="en-US" b="1" dirty="0"/>
              <a:t> </a:t>
            </a:r>
            <a:r>
              <a:rPr lang="en-US" b="1" dirty="0" err="1"/>
              <a:t>jawab</a:t>
            </a:r>
            <a:r>
              <a:rPr lang="en-US" b="1" dirty="0"/>
              <a:t> </a:t>
            </a:r>
            <a:r>
              <a:rPr lang="en-US" b="1" dirty="0" err="1"/>
              <a:t>anggaran</a:t>
            </a:r>
            <a:r>
              <a:rPr lang="en-US" b="1" dirty="0"/>
              <a:t>.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554279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9FDE4C-21DD-8BDF-520E-143CA030DE06}"/>
              </a:ext>
            </a:extLst>
          </p:cNvPr>
          <p:cNvSpPr txBox="1">
            <a:spLocks/>
          </p:cNvSpPr>
          <p:nvPr/>
        </p:nvSpPr>
        <p:spPr>
          <a:xfrm>
            <a:off x="2589212" y="988143"/>
            <a:ext cx="8915400" cy="4923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SWAKELOLA TIPE II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II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yang </a:t>
            </a:r>
            <a:r>
              <a:rPr lang="en-US" b="1" dirty="0" err="1"/>
              <a:t>cukup</a:t>
            </a:r>
            <a:r>
              <a:rPr lang="en-US" b="1" dirty="0"/>
              <a:t> dan 	</a:t>
            </a:r>
            <a:r>
              <a:rPr lang="en-US" b="1" dirty="0" err="1"/>
              <a:t>kemampuan</a:t>
            </a:r>
            <a:r>
              <a:rPr lang="en-US" b="1" dirty="0"/>
              <a:t> </a:t>
            </a:r>
            <a:r>
              <a:rPr lang="en-US" b="1" dirty="0" err="1"/>
              <a:t>teknis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menyediakan</a:t>
            </a:r>
            <a:r>
              <a:rPr lang="en-US" b="1" dirty="0"/>
              <a:t> </a:t>
            </a:r>
            <a:r>
              <a:rPr lang="en-US" b="1" dirty="0" err="1"/>
              <a:t>barang</a:t>
            </a:r>
            <a:r>
              <a:rPr lang="en-US" b="1" dirty="0"/>
              <a:t>/</a:t>
            </a:r>
            <a:r>
              <a:rPr lang="en-US" b="1" dirty="0" err="1"/>
              <a:t>jasa</a:t>
            </a:r>
            <a:r>
              <a:rPr lang="en-US" b="1" dirty="0"/>
              <a:t> yang 	</a:t>
            </a:r>
            <a:r>
              <a:rPr lang="en-US" b="1" dirty="0" err="1"/>
              <a:t>diswakelolakan</a:t>
            </a:r>
            <a:r>
              <a:rPr lang="en-US" b="1" dirty="0"/>
              <a:t>.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II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dilaksanakan</a:t>
            </a:r>
            <a:r>
              <a:rPr lang="en-US" b="1" dirty="0"/>
              <a:t> oleh :</a:t>
            </a:r>
          </a:p>
          <a:p>
            <a:pPr marL="722313" indent="-722313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1.	Kementerian/Lembaga/</a:t>
            </a:r>
            <a:r>
              <a:rPr lang="en-US" b="1" dirty="0" err="1"/>
              <a:t>Perangkat</a:t>
            </a:r>
            <a:r>
              <a:rPr lang="en-US" b="1" dirty="0"/>
              <a:t> Daerah yang </a:t>
            </a: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tugas</a:t>
            </a:r>
            <a:r>
              <a:rPr lang="en-US" b="1" dirty="0"/>
              <a:t> dan </a:t>
            </a:r>
            <a:r>
              <a:rPr lang="en-US" b="1" dirty="0" err="1"/>
              <a:t>fungsi</a:t>
            </a:r>
            <a:r>
              <a:rPr lang="en-US" b="1" dirty="0"/>
              <a:t> yang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pekerjaan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yang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dilaksanakan</a:t>
            </a:r>
            <a:r>
              <a:rPr lang="en-US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2.	UKPBJ Kementerian/Lembaga/</a:t>
            </a:r>
            <a:r>
              <a:rPr lang="en-US" b="1" dirty="0" err="1"/>
              <a:t>Pemerintah</a:t>
            </a:r>
            <a:r>
              <a:rPr lang="en-US" b="1" dirty="0"/>
              <a:t> Daerah yang </a:t>
            </a:r>
            <a:r>
              <a:rPr lang="en-US" b="1" dirty="0" err="1"/>
              <a:t>ditunjuk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Agen </a:t>
            </a:r>
            <a:r>
              <a:rPr lang="en-US" b="1" dirty="0" err="1"/>
              <a:t>Pengadaan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pemilihan</a:t>
            </a:r>
            <a:r>
              <a:rPr lang="en-US" b="1" dirty="0"/>
              <a:t> </a:t>
            </a:r>
            <a:r>
              <a:rPr lang="en-US" b="1" dirty="0" err="1"/>
              <a:t>Penyedia</a:t>
            </a:r>
            <a:r>
              <a:rPr lang="en-US" b="1" dirty="0"/>
              <a:t> Barang/Jasa.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3.	BLU/BLUD Kementerian/Lembaga/ </a:t>
            </a:r>
            <a:r>
              <a:rPr lang="en-US" b="1" dirty="0" err="1"/>
              <a:t>Perangkat</a:t>
            </a:r>
            <a:r>
              <a:rPr lang="en-US" b="1" dirty="0"/>
              <a:t> Daerah lain, </a:t>
            </a:r>
            <a:r>
              <a:rPr lang="en-US" b="1" dirty="0" err="1"/>
              <a:t>atau</a:t>
            </a:r>
            <a:endParaRPr lang="en-US" b="1" dirty="0"/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4.	 </a:t>
            </a:r>
            <a:r>
              <a:rPr lang="en-US" b="1" dirty="0" err="1"/>
              <a:t>Perguruan</a:t>
            </a:r>
            <a:r>
              <a:rPr lang="en-US" b="1" dirty="0"/>
              <a:t> Tinggi Negeri  Kementerian/Lembaga Lain.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29913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AD7797-6225-EC79-0BAC-7FD23C0B6F77}"/>
              </a:ext>
            </a:extLst>
          </p:cNvPr>
          <p:cNvSpPr txBox="1">
            <a:spLocks/>
          </p:cNvSpPr>
          <p:nvPr/>
        </p:nvSpPr>
        <p:spPr>
          <a:xfrm>
            <a:off x="2589212" y="988143"/>
            <a:ext cx="8915400" cy="4999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SWAKELOLA TIPE III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III </a:t>
            </a:r>
            <a:r>
              <a:rPr lang="en-US" b="1" dirty="0" err="1"/>
              <a:t>dilaksanakan</a:t>
            </a:r>
            <a:r>
              <a:rPr lang="en-US" b="1" dirty="0"/>
              <a:t> oleh Lembaga </a:t>
            </a:r>
            <a:r>
              <a:rPr lang="en-US" b="1" dirty="0" err="1"/>
              <a:t>Swadaya</a:t>
            </a:r>
            <a:r>
              <a:rPr lang="en-US" b="1" dirty="0"/>
              <a:t> 	Masyarakat/</a:t>
            </a:r>
            <a:r>
              <a:rPr lang="en-US" b="1" dirty="0" err="1"/>
              <a:t>Organisasi</a:t>
            </a:r>
            <a:r>
              <a:rPr lang="en-US" b="1" dirty="0"/>
              <a:t> Masyarakat </a:t>
            </a:r>
            <a:r>
              <a:rPr lang="en-US" b="1" dirty="0" err="1"/>
              <a:t>Sipil</a:t>
            </a:r>
            <a:r>
              <a:rPr lang="en-US" b="1" dirty="0"/>
              <a:t>.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III juga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dilaksanakan</a:t>
            </a:r>
            <a:r>
              <a:rPr lang="en-US" b="1" dirty="0"/>
              <a:t> oleh :</a:t>
            </a:r>
          </a:p>
          <a:p>
            <a:pPr marL="722313" indent="-722313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a.	</a:t>
            </a:r>
            <a:r>
              <a:rPr lang="en-US" b="1" dirty="0" err="1"/>
              <a:t>Perguruan</a:t>
            </a:r>
            <a:r>
              <a:rPr lang="en-US" b="1" dirty="0"/>
              <a:t> Tinggi </a:t>
            </a:r>
            <a:r>
              <a:rPr lang="en-US" b="1" dirty="0" err="1"/>
              <a:t>Swasta</a:t>
            </a:r>
            <a:r>
              <a:rPr lang="en-US" b="1" dirty="0"/>
              <a:t>; </a:t>
            </a:r>
            <a:r>
              <a:rPr lang="en-US" b="1" dirty="0" err="1"/>
              <a:t>atau</a:t>
            </a:r>
            <a:r>
              <a:rPr lang="en-US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b.	</a:t>
            </a:r>
            <a:r>
              <a:rPr lang="en-US" b="1" dirty="0" err="1"/>
              <a:t>Organisasi</a:t>
            </a:r>
            <a:r>
              <a:rPr lang="en-US" b="1" dirty="0"/>
              <a:t> </a:t>
            </a:r>
            <a:r>
              <a:rPr lang="en-US" b="1" dirty="0" err="1"/>
              <a:t>profesi</a:t>
            </a:r>
            <a:r>
              <a:rPr lang="en-US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 err="1"/>
              <a:t>Persyaratan</a:t>
            </a:r>
            <a:r>
              <a:rPr lang="en-US" b="1" dirty="0"/>
              <a:t> </a:t>
            </a: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III </a:t>
            </a:r>
            <a:r>
              <a:rPr lang="en-US" b="1" dirty="0" err="1"/>
              <a:t>yaitu</a:t>
            </a:r>
            <a:r>
              <a:rPr lang="en-US" b="1" dirty="0"/>
              <a:t> :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1.	</a:t>
            </a:r>
            <a:r>
              <a:rPr lang="en-US" b="1" dirty="0" err="1"/>
              <a:t>Berbadan</a:t>
            </a:r>
            <a:r>
              <a:rPr lang="en-US" b="1" dirty="0"/>
              <a:t> Hukum Yayasan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Berbadan</a:t>
            </a:r>
            <a:r>
              <a:rPr lang="en-US" b="1" dirty="0"/>
              <a:t> Hukum </a:t>
            </a:r>
            <a:r>
              <a:rPr lang="en-US" b="1" dirty="0" err="1"/>
              <a:t>Perkumpulan</a:t>
            </a:r>
            <a:r>
              <a:rPr lang="en-US" b="1" dirty="0"/>
              <a:t> yang </a:t>
            </a:r>
            <a:r>
              <a:rPr lang="en-US" b="1" dirty="0" err="1"/>
              <a:t>telah</a:t>
            </a:r>
            <a:r>
              <a:rPr lang="en-US" b="1" dirty="0"/>
              <a:t> </a:t>
            </a:r>
            <a:r>
              <a:rPr lang="en-US" b="1" dirty="0" err="1"/>
              <a:t>mendapatkan</a:t>
            </a:r>
            <a:r>
              <a:rPr lang="en-US" b="1" dirty="0"/>
              <a:t> badan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Kementerian yang </a:t>
            </a:r>
            <a:r>
              <a:rPr lang="en-US" b="1" dirty="0" err="1"/>
              <a:t>membidangi</a:t>
            </a:r>
            <a:r>
              <a:rPr lang="en-US" b="1" dirty="0"/>
              <a:t> </a:t>
            </a:r>
            <a:r>
              <a:rPr lang="en-US" b="1" dirty="0" err="1"/>
              <a:t>urusan</a:t>
            </a:r>
            <a:r>
              <a:rPr lang="en-US" b="1" dirty="0"/>
              <a:t> HAM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peraturan</a:t>
            </a:r>
            <a:r>
              <a:rPr lang="en-US" b="1" dirty="0"/>
              <a:t> </a:t>
            </a:r>
            <a:r>
              <a:rPr lang="en-US" b="1" dirty="0" err="1"/>
              <a:t>perundang-undangan</a:t>
            </a:r>
            <a:r>
              <a:rPr lang="en-US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2.	</a:t>
            </a:r>
            <a:r>
              <a:rPr lang="en-ID" b="1" dirty="0" err="1"/>
              <a:t>Mempunyai</a:t>
            </a:r>
            <a:r>
              <a:rPr lang="en-ID" b="1" dirty="0"/>
              <a:t> status valid </a:t>
            </a:r>
            <a:r>
              <a:rPr lang="en-ID" b="1" dirty="0" err="1"/>
              <a:t>keterangan</a:t>
            </a:r>
            <a:r>
              <a:rPr lang="en-ID" b="1" dirty="0"/>
              <a:t> </a:t>
            </a:r>
            <a:r>
              <a:rPr lang="en-ID" b="1" dirty="0" err="1"/>
              <a:t>wajib</a:t>
            </a:r>
            <a:r>
              <a:rPr lang="en-ID" b="1" dirty="0"/>
              <a:t> </a:t>
            </a:r>
            <a:r>
              <a:rPr lang="en-ID" b="1" dirty="0" err="1"/>
              <a:t>pajak</a:t>
            </a:r>
            <a:r>
              <a:rPr lang="en-ID" b="1" dirty="0"/>
              <a:t>. 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3.	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struktur</a:t>
            </a:r>
            <a:r>
              <a:rPr lang="en-ID" b="1" dirty="0"/>
              <a:t> </a:t>
            </a:r>
            <a:r>
              <a:rPr lang="en-ID" b="1" dirty="0" err="1"/>
              <a:t>organisasi</a:t>
            </a:r>
            <a:r>
              <a:rPr lang="en-ID" b="1" dirty="0"/>
              <a:t>/</a:t>
            </a:r>
            <a:r>
              <a:rPr lang="en-ID" b="1" dirty="0" err="1"/>
              <a:t>pengurus</a:t>
            </a:r>
            <a:r>
              <a:rPr lang="en-ID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4.	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Anggaran</a:t>
            </a:r>
            <a:r>
              <a:rPr lang="en-ID" b="1" dirty="0"/>
              <a:t> Dasar dan </a:t>
            </a:r>
            <a:r>
              <a:rPr lang="en-ID" b="1" dirty="0" err="1"/>
              <a:t>Aanggaran</a:t>
            </a:r>
            <a:r>
              <a:rPr lang="en-ID" b="1" dirty="0"/>
              <a:t> Rumah </a:t>
            </a:r>
            <a:r>
              <a:rPr lang="en-ID" b="1" dirty="0" err="1"/>
              <a:t>Tangga</a:t>
            </a:r>
            <a:r>
              <a:rPr lang="en-ID" b="1" dirty="0"/>
              <a:t> (AD/ART).</a:t>
            </a:r>
          </a:p>
        </p:txBody>
      </p:sp>
    </p:spTree>
    <p:extLst>
      <p:ext uri="{BB962C8B-B14F-4D97-AF65-F5344CB8AC3E}">
        <p14:creationId xmlns:p14="http://schemas.microsoft.com/office/powerpoint/2010/main" val="421783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9F4247-E048-5E2E-9A08-85695F655CF4}"/>
              </a:ext>
            </a:extLst>
          </p:cNvPr>
          <p:cNvSpPr txBox="1">
            <a:spLocks/>
          </p:cNvSpPr>
          <p:nvPr/>
        </p:nvSpPr>
        <p:spPr>
          <a:xfrm>
            <a:off x="2589212" y="988143"/>
            <a:ext cx="8915400" cy="435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5.	</a:t>
            </a: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yang </a:t>
            </a:r>
            <a:r>
              <a:rPr lang="en-US" b="1" dirty="0" err="1"/>
              <a:t>berhubungan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barang</a:t>
            </a:r>
            <a:r>
              <a:rPr lang="en-US" b="1" dirty="0"/>
              <a:t>/</a:t>
            </a:r>
            <a:r>
              <a:rPr lang="en-US" b="1" dirty="0" err="1"/>
              <a:t>jasa</a:t>
            </a:r>
            <a:r>
              <a:rPr lang="en-US" b="1" dirty="0"/>
              <a:t> yang </a:t>
            </a:r>
            <a:r>
              <a:rPr lang="en-US" b="1" dirty="0" err="1"/>
              <a:t>diadakan</a:t>
            </a:r>
            <a:r>
              <a:rPr lang="en-US" b="1" dirty="0"/>
              <a:t>,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AD/ART dan/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dokumen</a:t>
            </a:r>
            <a:r>
              <a:rPr lang="en-US" b="1" dirty="0"/>
              <a:t> </a:t>
            </a:r>
            <a:r>
              <a:rPr lang="en-US" b="1" dirty="0" err="1"/>
              <a:t>pengesahan</a:t>
            </a:r>
            <a:r>
              <a:rPr lang="en-US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6.	</a:t>
            </a:r>
            <a:r>
              <a:rPr lang="en-ID" b="1" dirty="0" err="1"/>
              <a:t>Mempunyai</a:t>
            </a:r>
            <a:r>
              <a:rPr lang="en-ID" b="1" dirty="0"/>
              <a:t> </a:t>
            </a:r>
            <a:r>
              <a:rPr lang="en-ID" b="1" dirty="0" err="1"/>
              <a:t>personel</a:t>
            </a:r>
            <a:r>
              <a:rPr lang="en-ID" b="1" dirty="0"/>
              <a:t> </a:t>
            </a:r>
            <a:r>
              <a:rPr lang="en-ID" b="1" dirty="0" err="1"/>
              <a:t>tetap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keilmuan</a:t>
            </a:r>
            <a:r>
              <a:rPr lang="en-ID" b="1" dirty="0"/>
              <a:t> dan </a:t>
            </a:r>
            <a:r>
              <a:rPr lang="en-ID" b="1" dirty="0" err="1"/>
              <a:t>pengalaman</a:t>
            </a:r>
            <a:r>
              <a:rPr lang="en-ID" b="1" dirty="0"/>
              <a:t> </a:t>
            </a:r>
            <a:r>
              <a:rPr lang="en-ID" b="1" dirty="0" err="1"/>
              <a:t>teknis</a:t>
            </a:r>
            <a:r>
              <a:rPr lang="en-ID" b="1" dirty="0"/>
              <a:t> </a:t>
            </a:r>
            <a:r>
              <a:rPr lang="en-ID" b="1" dirty="0" err="1"/>
              <a:t>menyediakan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mengerjakan</a:t>
            </a:r>
            <a:r>
              <a:rPr lang="en-ID" b="1" dirty="0"/>
              <a:t> </a:t>
            </a:r>
            <a:r>
              <a:rPr lang="en-ID" b="1" dirty="0" err="1"/>
              <a:t>barang</a:t>
            </a:r>
            <a:r>
              <a:rPr lang="en-ID" b="1" dirty="0"/>
              <a:t>/</a:t>
            </a:r>
            <a:r>
              <a:rPr lang="en-ID" b="1" dirty="0" err="1"/>
              <a:t>jasa</a:t>
            </a:r>
            <a:r>
              <a:rPr lang="en-ID" b="1" dirty="0"/>
              <a:t> </a:t>
            </a:r>
            <a:r>
              <a:rPr lang="en-ID" b="1" dirty="0" err="1"/>
              <a:t>sejenis</a:t>
            </a:r>
            <a:r>
              <a:rPr lang="en-ID" b="1" dirty="0"/>
              <a:t> yang </a:t>
            </a:r>
            <a:r>
              <a:rPr lang="en-ID" b="1" dirty="0" err="1"/>
              <a:t>diswakelolakan</a:t>
            </a:r>
            <a:r>
              <a:rPr lang="en-ID" b="1" dirty="0"/>
              <a:t>. </a:t>
            </a:r>
            <a:r>
              <a:rPr lang="en-ID" b="1" dirty="0" err="1"/>
              <a:t>Untuk</a:t>
            </a:r>
            <a:r>
              <a:rPr lang="en-ID" b="1" dirty="0"/>
              <a:t> </a:t>
            </a:r>
            <a:r>
              <a:rPr lang="en-ID" b="1" dirty="0" err="1"/>
              <a:t>personel</a:t>
            </a:r>
            <a:r>
              <a:rPr lang="en-ID" b="1" dirty="0"/>
              <a:t> yang </a:t>
            </a:r>
            <a:r>
              <a:rPr lang="en-ID" b="1" dirty="0" err="1"/>
              <a:t>ditugaskan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calon</a:t>
            </a:r>
            <a:r>
              <a:rPr lang="en-ID" b="1" dirty="0"/>
              <a:t> </a:t>
            </a:r>
            <a:r>
              <a:rPr lang="en-ID" b="1" dirty="0" err="1"/>
              <a:t>Ketua</a:t>
            </a:r>
            <a:r>
              <a:rPr lang="en-ID" b="1" dirty="0"/>
              <a:t> Tim </a:t>
            </a:r>
            <a:r>
              <a:rPr lang="en-ID" b="1" dirty="0" err="1"/>
              <a:t>Pelaksana</a:t>
            </a:r>
            <a:r>
              <a:rPr lang="en-ID" b="1" dirty="0"/>
              <a:t> </a:t>
            </a:r>
            <a:r>
              <a:rPr lang="en-ID" b="1" dirty="0" err="1"/>
              <a:t>wajib</a:t>
            </a:r>
            <a:r>
              <a:rPr lang="en-ID" b="1" dirty="0"/>
              <a:t> 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kemampuan</a:t>
            </a:r>
            <a:r>
              <a:rPr lang="en-ID" b="1" dirty="0"/>
              <a:t> </a:t>
            </a:r>
            <a:r>
              <a:rPr lang="en-ID" b="1" dirty="0" err="1"/>
              <a:t>manejerial</a:t>
            </a:r>
            <a:r>
              <a:rPr lang="en-ID" b="1" dirty="0"/>
              <a:t>.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7.	</a:t>
            </a:r>
            <a:r>
              <a:rPr lang="en-ID" b="1" dirty="0" err="1"/>
              <a:t>Mempunyai</a:t>
            </a:r>
            <a:r>
              <a:rPr lang="en-ID" b="1" dirty="0"/>
              <a:t> </a:t>
            </a:r>
            <a:r>
              <a:rPr lang="en-ID" b="1" dirty="0" err="1"/>
              <a:t>kantor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Alamat yang </a:t>
            </a:r>
            <a:r>
              <a:rPr lang="en-ID" b="1" dirty="0" err="1"/>
              <a:t>benar</a:t>
            </a:r>
            <a:r>
              <a:rPr lang="en-ID" b="1" dirty="0"/>
              <a:t>, </a:t>
            </a:r>
            <a:r>
              <a:rPr lang="en-ID" b="1" dirty="0" err="1"/>
              <a:t>tetap</a:t>
            </a:r>
            <a:r>
              <a:rPr lang="en-ID" b="1" dirty="0"/>
              <a:t> dan </a:t>
            </a:r>
            <a:r>
              <a:rPr lang="en-ID" b="1" dirty="0" err="1"/>
              <a:t>jelas</a:t>
            </a:r>
            <a:r>
              <a:rPr lang="en-ID" b="1" dirty="0"/>
              <a:t> </a:t>
            </a:r>
            <a:r>
              <a:rPr lang="en-ID" b="1" dirty="0" err="1"/>
              <a:t>berupa</a:t>
            </a:r>
            <a:r>
              <a:rPr lang="en-ID" b="1" dirty="0"/>
              <a:t> </a:t>
            </a:r>
            <a:r>
              <a:rPr lang="en-ID" b="1" dirty="0" err="1"/>
              <a:t>milik</a:t>
            </a:r>
            <a:r>
              <a:rPr lang="en-ID" b="1" dirty="0"/>
              <a:t> </a:t>
            </a:r>
            <a:r>
              <a:rPr lang="en-ID" b="1" dirty="0" err="1"/>
              <a:t>sendiri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sewa</a:t>
            </a:r>
            <a:r>
              <a:rPr lang="en-ID" b="1" dirty="0"/>
              <a:t>, dan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8.	Dalam </a:t>
            </a:r>
            <a:r>
              <a:rPr lang="en-ID" b="1" dirty="0" err="1"/>
              <a:t>hal</a:t>
            </a:r>
            <a:r>
              <a:rPr lang="en-ID" b="1" dirty="0"/>
              <a:t> </a:t>
            </a:r>
            <a:r>
              <a:rPr lang="en-ID" b="1" dirty="0" err="1"/>
              <a:t>calon</a:t>
            </a:r>
            <a:r>
              <a:rPr lang="en-ID" b="1" dirty="0"/>
              <a:t> </a:t>
            </a:r>
            <a:r>
              <a:rPr lang="en-ID" b="1" dirty="0" err="1"/>
              <a:t>pelaksana</a:t>
            </a:r>
            <a:r>
              <a:rPr lang="en-ID" b="1" dirty="0"/>
              <a:t> </a:t>
            </a:r>
            <a:r>
              <a:rPr lang="en-ID" b="1" dirty="0" err="1"/>
              <a:t>swakelola</a:t>
            </a:r>
            <a:r>
              <a:rPr lang="en-ID" b="1" dirty="0"/>
              <a:t> </a:t>
            </a:r>
            <a:r>
              <a:rPr lang="en-ID" b="1" dirty="0" err="1"/>
              <a:t>akan</a:t>
            </a:r>
            <a:r>
              <a:rPr lang="en-ID" b="1" dirty="0"/>
              <a:t> </a:t>
            </a:r>
            <a:r>
              <a:rPr lang="en-ID" b="1" dirty="0" err="1"/>
              <a:t>melakukan</a:t>
            </a:r>
            <a:r>
              <a:rPr lang="en-ID" b="1" dirty="0"/>
              <a:t> </a:t>
            </a:r>
            <a:r>
              <a:rPr lang="en-ID" b="1" dirty="0" err="1"/>
              <a:t>kemitraan</a:t>
            </a:r>
            <a:r>
              <a:rPr lang="en-ID" b="1" dirty="0"/>
              <a:t>, </a:t>
            </a:r>
            <a:r>
              <a:rPr lang="en-ID" b="1" dirty="0" err="1"/>
              <a:t>harus</a:t>
            </a:r>
            <a:r>
              <a:rPr lang="en-ID" b="1" dirty="0"/>
              <a:t> </a:t>
            </a:r>
            <a:r>
              <a:rPr lang="en-ID" b="1" dirty="0" err="1"/>
              <a:t>mempunyai</a:t>
            </a:r>
            <a:r>
              <a:rPr lang="en-ID" b="1" dirty="0"/>
              <a:t> </a:t>
            </a:r>
            <a:r>
              <a:rPr lang="en-ID" b="1" dirty="0" err="1"/>
              <a:t>perjanjian</a:t>
            </a:r>
            <a:r>
              <a:rPr lang="en-ID" b="1" dirty="0"/>
              <a:t> </a:t>
            </a:r>
            <a:r>
              <a:rPr lang="en-ID" b="1" dirty="0" err="1"/>
              <a:t>kerja</a:t>
            </a:r>
            <a:r>
              <a:rPr lang="en-ID" b="1" dirty="0"/>
              <a:t> </a:t>
            </a:r>
            <a:r>
              <a:rPr lang="en-ID" b="1" dirty="0" err="1"/>
              <a:t>sama</a:t>
            </a:r>
            <a:r>
              <a:rPr lang="en-ID" b="1" dirty="0"/>
              <a:t> </a:t>
            </a:r>
            <a:r>
              <a:rPr lang="en-ID" b="1" dirty="0" err="1"/>
              <a:t>kemitraan</a:t>
            </a:r>
            <a:r>
              <a:rPr lang="en-ID" b="1" dirty="0"/>
              <a:t> yang </a:t>
            </a:r>
            <a:r>
              <a:rPr lang="en-ID" b="1" dirty="0" err="1"/>
              <a:t>memuat</a:t>
            </a:r>
            <a:r>
              <a:rPr lang="en-ID" b="1" dirty="0"/>
              <a:t> </a:t>
            </a:r>
            <a:r>
              <a:rPr lang="en-ID" b="1" dirty="0" err="1"/>
              <a:t>tanggung</a:t>
            </a:r>
            <a:r>
              <a:rPr lang="en-ID" b="1" dirty="0"/>
              <a:t> </a:t>
            </a:r>
            <a:r>
              <a:rPr lang="en-ID" b="1" dirty="0" err="1"/>
              <a:t>jawab</a:t>
            </a:r>
            <a:r>
              <a:rPr lang="en-ID" b="1" dirty="0"/>
              <a:t> masing-masing yang </a:t>
            </a:r>
            <a:r>
              <a:rPr lang="en-ID" b="1" dirty="0" err="1"/>
              <a:t>mewakili</a:t>
            </a:r>
            <a:r>
              <a:rPr lang="en-ID" b="1" dirty="0"/>
              <a:t> </a:t>
            </a:r>
            <a:r>
              <a:rPr lang="en-ID" b="1" dirty="0" err="1"/>
              <a:t>kemitraan</a:t>
            </a:r>
            <a:r>
              <a:rPr lang="en-ID" b="1" dirty="0"/>
              <a:t> </a:t>
            </a:r>
            <a:r>
              <a:rPr lang="en-ID" b="1" dirty="0" err="1"/>
              <a:t>tersebut</a:t>
            </a:r>
            <a:r>
              <a:rPr lang="en-ID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2569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FAD584-3BE9-038C-F105-2344EC812F06}"/>
              </a:ext>
            </a:extLst>
          </p:cNvPr>
          <p:cNvSpPr txBox="1">
            <a:spLocks/>
          </p:cNvSpPr>
          <p:nvPr/>
        </p:nvSpPr>
        <p:spPr>
          <a:xfrm>
            <a:off x="2589212" y="988143"/>
            <a:ext cx="8915400" cy="4999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SWAKELOLA TIPE IV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</a:t>
            </a:r>
            <a:r>
              <a:rPr lang="en-US" b="1" dirty="0" err="1"/>
              <a:t>Persyaratan</a:t>
            </a:r>
            <a:r>
              <a:rPr lang="en-US" b="1" dirty="0"/>
              <a:t> </a:t>
            </a: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Swakelola</a:t>
            </a:r>
            <a:r>
              <a:rPr lang="en-US" b="1" dirty="0"/>
              <a:t> </a:t>
            </a:r>
            <a:r>
              <a:rPr lang="en-US" b="1" dirty="0" err="1"/>
              <a:t>Tipe</a:t>
            </a:r>
            <a:r>
              <a:rPr lang="en-US" b="1" dirty="0"/>
              <a:t> IV </a:t>
            </a:r>
            <a:r>
              <a:rPr lang="en-US" b="1" dirty="0" err="1"/>
              <a:t>yaitu</a:t>
            </a:r>
            <a:r>
              <a:rPr lang="en-US" b="1" dirty="0"/>
              <a:t> :</a:t>
            </a:r>
          </a:p>
          <a:p>
            <a:pPr marL="0" indent="0">
              <a:buFont typeface="Wingdings 3" charset="2"/>
              <a:buNone/>
              <a:tabLst>
                <a:tab pos="354013" algn="l"/>
              </a:tabLst>
            </a:pPr>
            <a:r>
              <a:rPr lang="en-US" b="1" dirty="0"/>
              <a:t>	Surat </a:t>
            </a:r>
            <a:r>
              <a:rPr lang="en-US" b="1" dirty="0" err="1"/>
              <a:t>pengukuhan</a:t>
            </a:r>
            <a:r>
              <a:rPr lang="en-US" b="1" dirty="0"/>
              <a:t> yang </a:t>
            </a:r>
            <a:r>
              <a:rPr lang="en-US" b="1" dirty="0" err="1"/>
              <a:t>dikeluarkan</a:t>
            </a:r>
            <a:r>
              <a:rPr lang="en-US" b="1" dirty="0"/>
              <a:t> oleh </a:t>
            </a:r>
            <a:r>
              <a:rPr lang="en-US" b="1" dirty="0" err="1"/>
              <a:t>Pejabat</a:t>
            </a:r>
            <a:r>
              <a:rPr lang="en-US" b="1" dirty="0"/>
              <a:t> yang </a:t>
            </a:r>
            <a:r>
              <a:rPr lang="en-US" b="1" dirty="0" err="1"/>
              <a:t>berwenang</a:t>
            </a:r>
            <a:r>
              <a:rPr lang="en-US" b="1" dirty="0"/>
              <a:t> yang 	</a:t>
            </a:r>
            <a:r>
              <a:rPr lang="en-US" b="1" dirty="0" err="1"/>
              <a:t>memuat</a:t>
            </a:r>
            <a:r>
              <a:rPr lang="en-US" b="1" dirty="0"/>
              <a:t> :</a:t>
            </a:r>
          </a:p>
          <a:p>
            <a:pPr marL="722313" indent="-368300">
              <a:buFont typeface="Wingdings 3" charset="2"/>
              <a:buNone/>
            </a:pPr>
            <a:r>
              <a:rPr lang="en-US" b="1" dirty="0"/>
              <a:t>a.	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sekretarian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Alamat yang </a:t>
            </a:r>
            <a:r>
              <a:rPr lang="en-US" b="1" dirty="0" err="1"/>
              <a:t>benar</a:t>
            </a:r>
            <a:r>
              <a:rPr lang="en-US" b="1" dirty="0"/>
              <a:t> dan </a:t>
            </a:r>
            <a:r>
              <a:rPr lang="en-US" b="1" dirty="0" err="1"/>
              <a:t>jelas</a:t>
            </a:r>
            <a:r>
              <a:rPr lang="en-US" b="1" dirty="0"/>
              <a:t> di Lokasi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pelaksanaan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, dan</a:t>
            </a:r>
          </a:p>
          <a:p>
            <a:pPr marL="722313" indent="-368300">
              <a:buFont typeface="Wingdings 3" charset="2"/>
              <a:buNone/>
            </a:pPr>
            <a:r>
              <a:rPr lang="en-ID" b="1" dirty="0"/>
              <a:t>b.	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kemampuan</a:t>
            </a:r>
            <a:r>
              <a:rPr lang="en-ID" b="1" dirty="0"/>
              <a:t> </a:t>
            </a:r>
            <a:r>
              <a:rPr lang="en-ID" b="1" dirty="0" err="1"/>
              <a:t>untuk</a:t>
            </a:r>
            <a:r>
              <a:rPr lang="en-ID" b="1" dirty="0"/>
              <a:t> </a:t>
            </a:r>
            <a:r>
              <a:rPr lang="en-ID" b="1" dirty="0" err="1"/>
              <a:t>menyediakan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mengerjakan</a:t>
            </a:r>
            <a:r>
              <a:rPr lang="en-ID" b="1" dirty="0"/>
              <a:t> </a:t>
            </a:r>
            <a:r>
              <a:rPr lang="en-ID" b="1" dirty="0" err="1"/>
              <a:t>barang</a:t>
            </a:r>
            <a:r>
              <a:rPr lang="en-ID" b="1" dirty="0"/>
              <a:t>/</a:t>
            </a:r>
            <a:r>
              <a:rPr lang="en-ID" b="1" dirty="0" err="1"/>
              <a:t>jasa</a:t>
            </a:r>
            <a:r>
              <a:rPr lang="en-ID" b="1" dirty="0"/>
              <a:t> </a:t>
            </a:r>
            <a:r>
              <a:rPr lang="en-ID" b="1" dirty="0" err="1"/>
              <a:t>sejenis</a:t>
            </a:r>
            <a:r>
              <a:rPr lang="en-ID" b="1" dirty="0"/>
              <a:t> yang </a:t>
            </a:r>
            <a:r>
              <a:rPr lang="en-ID" b="1" dirty="0" err="1"/>
              <a:t>diswakelolakan</a:t>
            </a:r>
            <a:r>
              <a:rPr lang="en-ID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7318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3767-778A-0CE0-C325-3D9AF6CCC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76460"/>
            <a:ext cx="8911687" cy="442690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PERAN UKPBJ DAN JF PBJ DALAM SWAKELOLA :</a:t>
            </a:r>
            <a:endParaRPr lang="en-ID" sz="2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3E348-2DEB-7F28-BD4A-7EC61F1F5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781049"/>
            <a:ext cx="8915400" cy="57340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Dalam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pengadaan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barang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/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jasa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, Unit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Kerja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Pengadaan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Barang/Jasa (UKPBJ) dan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Jabatan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Fungsional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Pengelola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Pengadaan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Barang/Jasa (JF PPBJ)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memiliki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peran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penting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dalam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proses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swakelola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. UKPBJ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bertugas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sebagai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pusat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keunggulan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pengadaan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dan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memberikan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bimbingan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teknis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sementara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JF PPBJ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melaksanakan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tugas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perencanaan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pemilihan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penyedia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pengelolaan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kontrak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, dan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pengelolaan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pengadaan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barang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/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jasa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secara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sz="1700" b="0" i="0" dirty="0" err="1">
                <a:solidFill>
                  <a:srgbClr val="001D35"/>
                </a:solidFill>
                <a:effectLst/>
                <a:latin typeface="Google Sans"/>
              </a:rPr>
              <a:t>swakelola</a:t>
            </a:r>
            <a:r>
              <a:rPr lang="en-ID" sz="1700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ID" sz="1700" b="1" dirty="0"/>
              <a:t>Peran UKPBJ :</a:t>
            </a:r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sz="1700" b="1" dirty="0"/>
              <a:t>Pusat </a:t>
            </a:r>
            <a:r>
              <a:rPr lang="en-ID" sz="1700" b="1" dirty="0" err="1"/>
              <a:t>Keunggulan</a:t>
            </a:r>
            <a:r>
              <a:rPr lang="en-ID" sz="1700" b="1" dirty="0"/>
              <a:t> :</a:t>
            </a:r>
          </a:p>
          <a:p>
            <a:pPr marL="628650" indent="-266700">
              <a:buNone/>
            </a:pPr>
            <a:r>
              <a:rPr lang="en-ID" sz="1700" b="1" dirty="0"/>
              <a:t>	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UKPBJ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berperan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pusat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keunggulan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Kementerian/ Lembaga/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Pemerintah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Daerah.</a:t>
            </a:r>
            <a:endParaRPr lang="en-ID" sz="1700" b="1" dirty="0"/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sz="1700" b="1" dirty="0" err="1"/>
              <a:t>Bimbingan</a:t>
            </a:r>
            <a:r>
              <a:rPr lang="en-ID" sz="1700" b="1" dirty="0"/>
              <a:t> Teknis :</a:t>
            </a:r>
          </a:p>
          <a:p>
            <a:pPr marL="628650" indent="-266700">
              <a:buNone/>
            </a:pPr>
            <a:r>
              <a:rPr lang="en-ID" sz="1700" b="1" dirty="0"/>
              <a:t>	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UKPBJ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bimbingan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teknis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Satker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1700" b="1" dirty="0"/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sz="1700" b="1" dirty="0" err="1"/>
              <a:t>Pembinaan</a:t>
            </a:r>
            <a:r>
              <a:rPr lang="en-ID" sz="1700" b="1" dirty="0"/>
              <a:t> </a:t>
            </a:r>
            <a:r>
              <a:rPr lang="en-ID" sz="1700" b="1" dirty="0" err="1"/>
              <a:t>Sumber</a:t>
            </a:r>
            <a:r>
              <a:rPr lang="en-ID" sz="1700" b="1" dirty="0"/>
              <a:t> Daya </a:t>
            </a:r>
            <a:r>
              <a:rPr lang="en-ID" sz="1700" b="1" dirty="0" err="1"/>
              <a:t>Manusia</a:t>
            </a:r>
            <a:r>
              <a:rPr lang="en-ID" sz="1700" b="1" dirty="0"/>
              <a:t> :</a:t>
            </a:r>
          </a:p>
          <a:p>
            <a:pPr marL="361950" indent="0">
              <a:buNone/>
              <a:tabLst>
                <a:tab pos="628650" algn="l"/>
              </a:tabLst>
            </a:pPr>
            <a:r>
              <a:rPr lang="en-ID" sz="1700" dirty="0">
                <a:solidFill>
                  <a:schemeClr val="tx1"/>
                </a:solidFill>
              </a:rPr>
              <a:t>	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UKPBJ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pembinaan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sz="1700" b="1" dirty="0" err="1"/>
              <a:t>Konsultansi</a:t>
            </a:r>
            <a:r>
              <a:rPr lang="en-ID" sz="1700" b="1" dirty="0"/>
              <a:t> dan </a:t>
            </a:r>
            <a:r>
              <a:rPr lang="en-ID" sz="1700" b="1" dirty="0" err="1"/>
              <a:t>Pendampingan</a:t>
            </a:r>
            <a:r>
              <a:rPr lang="en-ID" sz="1700" b="1" dirty="0"/>
              <a:t> :</a:t>
            </a:r>
          </a:p>
          <a:p>
            <a:pPr marL="628650" indent="-266700">
              <a:buNone/>
            </a:pPr>
            <a:r>
              <a:rPr lang="en-ID" sz="1700" b="1" dirty="0"/>
              <a:t>	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UKPBJ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konsultansi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proses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39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2F1D0C-4144-2F2E-CE43-90FE14F06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3" y="790575"/>
            <a:ext cx="8915400" cy="5534025"/>
          </a:xfrm>
        </p:spPr>
        <p:txBody>
          <a:bodyPr>
            <a:normAutofit lnSpcReduction="10000"/>
          </a:bodyPr>
          <a:lstStyle/>
          <a:p>
            <a:r>
              <a:rPr lang="en-ID" b="1" dirty="0"/>
              <a:t>Peran JF PPBJ :</a:t>
            </a:r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b="1" dirty="0" err="1"/>
              <a:t>Perencanaan</a:t>
            </a:r>
            <a:r>
              <a:rPr lang="en-ID" b="1" dirty="0"/>
              <a:t> :</a:t>
            </a:r>
          </a:p>
          <a:p>
            <a:pPr marL="628650" indent="-266700">
              <a:buNone/>
            </a:pPr>
            <a:r>
              <a:rPr lang="en-ID" b="1" dirty="0"/>
              <a:t>	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JF PPBJ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b="1" dirty="0"/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b="1" dirty="0" err="1"/>
              <a:t>Pemilihan</a:t>
            </a:r>
            <a:r>
              <a:rPr lang="en-ID" b="1" dirty="0"/>
              <a:t> </a:t>
            </a:r>
            <a:r>
              <a:rPr lang="en-ID" b="1" dirty="0" err="1"/>
              <a:t>Penyedia</a:t>
            </a:r>
            <a:r>
              <a:rPr lang="en-ID" b="1" dirty="0"/>
              <a:t> (Jika </a:t>
            </a:r>
            <a:r>
              <a:rPr lang="en-ID" b="1" dirty="0" err="1"/>
              <a:t>ada</a:t>
            </a:r>
            <a:r>
              <a:rPr lang="en-ID" b="1" dirty="0"/>
              <a:t>) :</a:t>
            </a:r>
          </a:p>
          <a:p>
            <a:pPr marL="361950" indent="0">
              <a:buNone/>
              <a:tabLst>
                <a:tab pos="628650" algn="l"/>
              </a:tabLst>
            </a:pPr>
            <a:r>
              <a:rPr lang="en-ID" b="1" dirty="0"/>
              <a:t>	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JF PPBJ yang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berkedudukan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UKPBJ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pemilihan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penyedia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konteks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b="1" dirty="0"/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b="1" dirty="0" err="1"/>
              <a:t>Pengelolaan</a:t>
            </a:r>
            <a:r>
              <a:rPr lang="en-ID" b="1" dirty="0"/>
              <a:t> </a:t>
            </a:r>
            <a:r>
              <a:rPr lang="en-ID" b="1" dirty="0" err="1"/>
              <a:t>Swakelola</a:t>
            </a:r>
            <a:r>
              <a:rPr lang="en-ID" b="1" dirty="0"/>
              <a:t> :</a:t>
            </a:r>
          </a:p>
          <a:p>
            <a:pPr marL="361950" indent="0">
              <a:buNone/>
              <a:tabLst>
                <a:tab pos="628650" algn="l"/>
              </a:tabLst>
            </a:pPr>
            <a:r>
              <a:rPr lang="en-ID" b="1" dirty="0"/>
              <a:t>	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JF PPBJ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pengelolaan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penyusunan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persiapan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D" b="1" dirty="0"/>
              <a:t> </a:t>
            </a:r>
          </a:p>
          <a:p>
            <a:pPr marL="647700" indent="-285750">
              <a:buFont typeface="Wingdings" panose="05000000000000000000" pitchFamily="2" charset="2"/>
              <a:buChar char="§"/>
            </a:pPr>
            <a:r>
              <a:rPr lang="en-ID" b="1" dirty="0" err="1"/>
              <a:t>Pendampingan</a:t>
            </a:r>
            <a:r>
              <a:rPr lang="en-ID" b="1" dirty="0"/>
              <a:t> dan </a:t>
            </a:r>
            <a:r>
              <a:rPr lang="en-ID" b="1" dirty="0" err="1"/>
              <a:t>Bimbingan</a:t>
            </a:r>
            <a:r>
              <a:rPr lang="en-ID" b="1" dirty="0"/>
              <a:t> Teknis :</a:t>
            </a:r>
          </a:p>
          <a:p>
            <a:pPr>
              <a:buNone/>
              <a:tabLst>
                <a:tab pos="628650" algn="l"/>
              </a:tabLst>
            </a:pPr>
            <a:r>
              <a:rPr lang="en-ID" sz="1600" dirty="0">
                <a:solidFill>
                  <a:schemeClr val="tx1"/>
                </a:solidFill>
              </a:rPr>
              <a:t>		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JF PPBJ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bimbingan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teknis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proses 	</a:t>
            </a:r>
            <a:r>
              <a:rPr lang="en-ID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</a:p>
          <a:p>
            <a:pPr indent="552450" algn="just">
              <a:buNone/>
            </a:pP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demikian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UKPBJ dan JF PPBJ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saling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mendukung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memastikan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pengadaan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swakelola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berjalan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efektif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efisien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berlaku</a:t>
            </a:r>
            <a:r>
              <a:rPr lang="en-ID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567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A582D-9A65-97EF-DAD6-9260F8924CF0}"/>
              </a:ext>
            </a:extLst>
          </p:cNvPr>
          <p:cNvSpPr/>
          <p:nvPr/>
        </p:nvSpPr>
        <p:spPr>
          <a:xfrm>
            <a:off x="2233612" y="2587079"/>
            <a:ext cx="772477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rgbClr val="2A69F6"/>
                </a:solidFill>
                <a:effectLst>
                  <a:reflection blurRad="6350" stA="53000" endA="300" endPos="35500" dir="5400000" sy="-90000" algn="bl" rotWithShape="0"/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SEKIAN DAN TERIMA KASIH</a:t>
            </a:r>
            <a:endParaRPr lang="en-ID" sz="4400" dirty="0">
              <a:ln w="0"/>
              <a:solidFill>
                <a:srgbClr val="2A69F6"/>
              </a:solidFill>
              <a:effectLst>
                <a:reflection blurRad="6350" stA="53000" endA="300" endPos="35500" dir="5400000" sy="-90000" algn="bl" rotWithShape="0"/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5328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691</TotalTime>
  <Words>2083</Words>
  <Application>Microsoft Office PowerPoint</Application>
  <PresentationFormat>Widescreen</PresentationFormat>
  <Paragraphs>135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ADLaM Display</vt:lpstr>
      <vt:lpstr>Aptos</vt:lpstr>
      <vt:lpstr>Arial</vt:lpstr>
      <vt:lpstr>Bookman Old Style</vt:lpstr>
      <vt:lpstr>Calibri</vt:lpstr>
      <vt:lpstr>Century Gothic</vt:lpstr>
      <vt:lpstr>Google Sans</vt:lpstr>
      <vt:lpstr>Wingdings</vt:lpstr>
      <vt:lpstr>Wingdings 3</vt:lpstr>
      <vt:lpstr>Wisp</vt:lpstr>
      <vt:lpstr>PERATURAN LKPP NOMOR 3 TAHUN 2021</vt:lpstr>
      <vt:lpstr>PowerPoint Presentation</vt:lpstr>
      <vt:lpstr>PowerPoint Presentation</vt:lpstr>
      <vt:lpstr>TUJUAN SWAKELOLA :</vt:lpstr>
      <vt:lpstr>KRITERIA BARANG/JASA YANG DISEDIAKAN MELALUI SWAKELOLA</vt:lpstr>
      <vt:lpstr>PowerPoint Presentation</vt:lpstr>
      <vt:lpstr>PowerPoint Presentation</vt:lpstr>
      <vt:lpstr>TAHAPAN SWAKELOLA :</vt:lpstr>
      <vt:lpstr>PENYELENGGARAAN SWAKELOLA</vt:lpstr>
      <vt:lpstr>TIPE SWAKELOLA</vt:lpstr>
      <vt:lpstr>Penyelenggaraan Swakelola ditetapkan oleh :</vt:lpstr>
      <vt:lpstr>PERSYARATAN PENYELENGGARA SWAKELOLA :</vt:lpstr>
      <vt:lpstr>PowerPoint Presentation</vt:lpstr>
      <vt:lpstr>PowerPoint Presentation</vt:lpstr>
      <vt:lpstr>PowerPoint Presentation</vt:lpstr>
      <vt:lpstr>PowerPoint Presentation</vt:lpstr>
      <vt:lpstr>PERAN UKPBJ DAN JF PBJ DALAM SWAKELOLA 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suharno</dc:creator>
  <cp:lastModifiedBy>ACER</cp:lastModifiedBy>
  <cp:revision>7</cp:revision>
  <cp:lastPrinted>2025-04-21T08:46:44Z</cp:lastPrinted>
  <dcterms:created xsi:type="dcterms:W3CDTF">2025-02-20T01:58:54Z</dcterms:created>
  <dcterms:modified xsi:type="dcterms:W3CDTF">2025-04-21T15:49:47Z</dcterms:modified>
</cp:coreProperties>
</file>